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4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2" roundtripDataSignature="AMtx7mhzQ7DRDC805cy9STYSeKw5F6Es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0B7E31-ECD2-4B39-87AC-CBE67B200682}">
  <a:tblStyle styleId="{9F0B7E31-ECD2-4B39-87AC-CBE67B200682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CEF"/>
          </a:solidFill>
        </a:fill>
      </a:tcStyle>
    </a:wholeTbl>
    <a:band1H>
      <a:tcTxStyle/>
      <a:tcStyle>
        <a:tcBdr/>
        <a:fill>
          <a:solidFill>
            <a:srgbClr val="DCF9D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CF9D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84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59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3440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57482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7220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8262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097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468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73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81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06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23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80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6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2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66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1578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432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baseline="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PROJECT MODULEWISE OBJECTIVES</a:t>
            </a:r>
            <a:endParaRPr lang="en-US" sz="4000" kern="1200" cap="all" baseline="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pic>
        <p:nvPicPr>
          <p:cNvPr id="217" name="Graphic 216" descr="User">
            <a:extLst>
              <a:ext uri="{FF2B5EF4-FFF2-40B4-BE49-F238E27FC236}">
                <a16:creationId xmlns:a16="http://schemas.microsoft.com/office/drawing/2014/main" id="{F7A0C0AD-8364-DA06-4E9A-D54A776B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731" y="2272748"/>
            <a:ext cx="3639337" cy="3639337"/>
          </a:xfrm>
          <a:prstGeom prst="rect">
            <a:avLst/>
          </a:prstGeom>
        </p:spPr>
      </p:pic>
      <p:sp>
        <p:nvSpPr>
          <p:cNvPr id="213" name="Google Shape;213;p12"/>
          <p:cNvSpPr txBox="1"/>
          <p:nvPr/>
        </p:nvSpPr>
        <p:spPr>
          <a:xfrm>
            <a:off x="5689600" y="2194560"/>
            <a:ext cx="5816600" cy="402412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71717"/>
              </a:buClr>
              <a:buSzPts val="2400"/>
            </a:pPr>
            <a:r>
              <a:rPr lang="en-US" b="1" dirty="0">
                <a:sym typeface="Times New Roman"/>
              </a:rPr>
              <a:t>Admin : </a:t>
            </a:r>
            <a:endParaRPr lang="en-US" dirty="0"/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b="1" dirty="0">
              <a:sym typeface="Times New Roman"/>
            </a:endParaRPr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Login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Registration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Manage user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Forget password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Edit profile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Follow user / Following user request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Category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Post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Events post</a:t>
            </a:r>
            <a:endParaRPr lang="en-US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ym typeface="Times New Roman"/>
              </a:rPr>
              <a:t>Job</a:t>
            </a:r>
            <a:r>
              <a:rPr lang="en-US" b="1" dirty="0">
                <a:sym typeface="Times New Roman"/>
              </a:rPr>
              <a:t>                                          </a:t>
            </a:r>
            <a:endParaRPr lang="en-US" dirty="0"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cap="all" baseline="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PROJECT MODULEWISE OBJECTIVES</a:t>
            </a:r>
            <a:endParaRPr lang="en-US" sz="4000" kern="1200" cap="all" baseline="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pic>
        <p:nvPicPr>
          <p:cNvPr id="223" name="Graphic 222" descr="Onboarding">
            <a:extLst>
              <a:ext uri="{FF2B5EF4-FFF2-40B4-BE49-F238E27FC236}">
                <a16:creationId xmlns:a16="http://schemas.microsoft.com/office/drawing/2014/main" id="{152D0661-1516-2445-CE7A-5C40C36F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731" y="2272748"/>
            <a:ext cx="3639337" cy="3639337"/>
          </a:xfrm>
          <a:prstGeom prst="rect">
            <a:avLst/>
          </a:prstGeom>
        </p:spPr>
      </p:pic>
      <p:sp>
        <p:nvSpPr>
          <p:cNvPr id="219" name="Google Shape;219;p13"/>
          <p:cNvSpPr txBox="1"/>
          <p:nvPr/>
        </p:nvSpPr>
        <p:spPr>
          <a:xfrm>
            <a:off x="5689600" y="2194560"/>
            <a:ext cx="5816600" cy="402412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500" b="1" dirty="0">
                <a:sym typeface="Times New Roman"/>
              </a:rPr>
              <a:t>User : </a:t>
            </a:r>
            <a:endParaRPr lang="en-US" sz="1500" dirty="0"/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500" b="1" dirty="0">
              <a:sym typeface="Times New Roman"/>
            </a:endParaRPr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Login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Registration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Manage user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Forget password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Edit profile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Follow user 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Following user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Create post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Create events post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Create jobs post</a:t>
            </a:r>
            <a:endParaRPr lang="en-US" sz="1500" dirty="0"/>
          </a:p>
          <a:p>
            <a:pPr marL="28575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ym typeface="Times New Roman"/>
              </a:rPr>
              <a:t>Apply jobs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/>
        </p:nvSpPr>
        <p:spPr>
          <a:xfrm>
            <a:off x="3383749" y="1478499"/>
            <a:ext cx="54245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Expected Advantages</a:t>
            </a:r>
            <a:endParaRPr sz="4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4506684" y="2820644"/>
            <a:ext cx="3178629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Convenient for Users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No Frustration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Cost-Effective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Fast and Efficient Interaction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Reduced Manual Effort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Feedback and Reviews 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Support and Communication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/>
        </p:nvSpPr>
        <p:spPr>
          <a:xfrm>
            <a:off x="2838824" y="229419"/>
            <a:ext cx="909191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Context Level Data Flow Diagram</a:t>
            </a:r>
            <a:endParaRPr sz="4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pic>
        <p:nvPicPr>
          <p:cNvPr id="237" name="Google Shape;2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29" y="1019612"/>
            <a:ext cx="10377714" cy="560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1667436" y="419817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DATABASE DESIGN</a:t>
            </a:r>
            <a:endParaRPr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1667436" y="1087889"/>
            <a:ext cx="6096000" cy="3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•"/>
            </a:pPr>
            <a:r>
              <a:rPr lang="en-I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table:</a:t>
            </a:r>
            <a:endParaRPr sz="12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08" name="Google Shape;308;p26"/>
          <p:cNvGraphicFramePr/>
          <p:nvPr>
            <p:extLst>
              <p:ext uri="{D42A27DB-BD31-4B8C-83A1-F6EECF244321}">
                <p14:modId xmlns:p14="http://schemas.microsoft.com/office/powerpoint/2010/main" val="3631865393"/>
              </p:ext>
            </p:extLst>
          </p:nvPr>
        </p:nvGraphicFramePr>
        <p:xfrm>
          <a:off x="2057414" y="1087207"/>
          <a:ext cx="8467150" cy="567132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10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61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sz="10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12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0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0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325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2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22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Require</a:t>
                      </a:r>
                      <a:endParaRPr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62864" lvl="0" indent="0" algn="l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For storing user details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7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middle_name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62230" lvl="0" indent="0" algn="l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For storing user details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925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surname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Require</a:t>
                      </a:r>
                      <a:endParaRPr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For storing user details 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5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gender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Number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Default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 Gender details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7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 ,Trim ,Unique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Email address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password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Password details.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profile_pic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217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 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Profile picture of user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17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isPrivate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Boolean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Check private or public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29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role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Number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Default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 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 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700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isRoot</a:t>
                      </a:r>
                      <a:endParaRPr sz="1100" b="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Boolean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Default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 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275">
                <a:tc>
                  <a:txBody>
                    <a:bodyPr/>
                    <a:lstStyle/>
                    <a:p>
                      <a:pPr marL="6858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active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Boolean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945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Default</a:t>
                      </a:r>
                      <a:endParaRPr sz="11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7310" marR="0" lvl="0" indent="0" algn="l" rtl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 </a:t>
                      </a:r>
                      <a:endParaRPr sz="1100" b="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/>
        </p:nvSpPr>
        <p:spPr>
          <a:xfrm>
            <a:off x="1541930" y="523112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2. User follow: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14" name="Google Shape;314;p27"/>
          <p:cNvGraphicFramePr/>
          <p:nvPr>
            <p:extLst>
              <p:ext uri="{D42A27DB-BD31-4B8C-83A1-F6EECF244321}">
                <p14:modId xmlns:p14="http://schemas.microsoft.com/office/powerpoint/2010/main" val="2611475616"/>
              </p:ext>
            </p:extLst>
          </p:nvPr>
        </p:nvGraphicFramePr>
        <p:xfrm>
          <a:off x="2245163" y="1082362"/>
          <a:ext cx="6800675" cy="1991750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194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fromUserId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ObjectId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Use to store details about followers and followings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12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toUserId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ObjectId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_id from users collection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isActive</a:t>
                      </a: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Boolean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Require,Default 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   request is accepted or not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5" name="Google Shape;315;p27"/>
          <p:cNvSpPr/>
          <p:nvPr/>
        </p:nvSpPr>
        <p:spPr>
          <a:xfrm>
            <a:off x="1567537" y="3429000"/>
            <a:ext cx="1845442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3. OTP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16" name="Google Shape;316;p27"/>
          <p:cNvGraphicFramePr/>
          <p:nvPr>
            <p:extLst>
              <p:ext uri="{D42A27DB-BD31-4B8C-83A1-F6EECF244321}">
                <p14:modId xmlns:p14="http://schemas.microsoft.com/office/powerpoint/2010/main" val="594038609"/>
              </p:ext>
            </p:extLst>
          </p:nvPr>
        </p:nvGraphicFramePr>
        <p:xfrm>
          <a:off x="2245163" y="4061463"/>
          <a:ext cx="6800650" cy="227342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193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email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for storing otp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12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otp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Number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Send in email 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isVerified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Boolean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Email verified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createdAt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Date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Default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it store </a:t>
                      </a:r>
                      <a:r>
                        <a:rPr lang="en-IN" sz="1400" u="none" strike="noStrike" cap="none" dirty="0" err="1"/>
                        <a:t>otp</a:t>
                      </a:r>
                      <a:r>
                        <a:rPr lang="en-IN" sz="1400" u="none" strike="noStrike" cap="none" dirty="0"/>
                        <a:t> for 5 minute and then it will auto-delete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/>
        </p:nvSpPr>
        <p:spPr>
          <a:xfrm>
            <a:off x="1541930" y="523112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4. Post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22" name="Google Shape;322;p28"/>
          <p:cNvGraphicFramePr/>
          <p:nvPr>
            <p:extLst>
              <p:ext uri="{D42A27DB-BD31-4B8C-83A1-F6EECF244321}">
                <p14:modId xmlns:p14="http://schemas.microsoft.com/office/powerpoint/2010/main" val="1655067606"/>
              </p:ext>
            </p:extLst>
          </p:nvPr>
        </p:nvGraphicFramePr>
        <p:xfrm>
          <a:off x="2061911" y="1078842"/>
          <a:ext cx="7673775" cy="331752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22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createUserId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ObjectId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Use to store post that is posted by user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category_id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ObjectId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Category Details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content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Details about content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post_type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Number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Type of post details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image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String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Images 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3" name="Google Shape;323;p28"/>
          <p:cNvGraphicFramePr/>
          <p:nvPr>
            <p:extLst>
              <p:ext uri="{D42A27DB-BD31-4B8C-83A1-F6EECF244321}">
                <p14:modId xmlns:p14="http://schemas.microsoft.com/office/powerpoint/2010/main" val="2868788530"/>
              </p:ext>
            </p:extLst>
          </p:nvPr>
        </p:nvGraphicFramePr>
        <p:xfrm>
          <a:off x="2061911" y="5037318"/>
          <a:ext cx="7673750" cy="174897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03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tag_name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String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Unique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/>
                        <a:t>,Require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/>
                        <a:t>Use to store details about new </a:t>
                      </a:r>
                      <a:r>
                        <a:rPr lang="en-IN" sz="1400" u="none" strike="noStrike" cap="none" dirty="0" err="1"/>
                        <a:t>hastag</a:t>
                      </a:r>
                      <a:r>
                        <a:rPr lang="en-IN" sz="1400" u="none" strike="noStrike" cap="none" dirty="0"/>
                        <a:t> that is used by users in their post and help them to see when they search about that particular topic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4" name="Google Shape;324;p28"/>
          <p:cNvSpPr txBox="1"/>
          <p:nvPr/>
        </p:nvSpPr>
        <p:spPr>
          <a:xfrm>
            <a:off x="1541930" y="4508374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5. Post Tag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/>
        </p:nvSpPr>
        <p:spPr>
          <a:xfrm>
            <a:off x="1541930" y="523112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6. Post Comment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1541930" y="3790766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7. Post Like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31" name="Google Shape;331;p29"/>
          <p:cNvGraphicFramePr/>
          <p:nvPr>
            <p:extLst>
              <p:ext uri="{D42A27DB-BD31-4B8C-83A1-F6EECF244321}">
                <p14:modId xmlns:p14="http://schemas.microsoft.com/office/powerpoint/2010/main" val="2580431523"/>
              </p:ext>
            </p:extLst>
          </p:nvPr>
        </p:nvGraphicFramePr>
        <p:xfrm>
          <a:off x="1984758" y="1171324"/>
          <a:ext cx="7168225" cy="210977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0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userId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Use to store post's comment for a particular post.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12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postId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Store who user comment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content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  Content Details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2" name="Google Shape;332;p29"/>
          <p:cNvGraphicFramePr/>
          <p:nvPr>
            <p:extLst>
              <p:ext uri="{D42A27DB-BD31-4B8C-83A1-F6EECF244321}">
                <p14:modId xmlns:p14="http://schemas.microsoft.com/office/powerpoint/2010/main" val="3225426675"/>
              </p:ext>
            </p:extLst>
          </p:nvPr>
        </p:nvGraphicFramePr>
        <p:xfrm>
          <a:off x="1999130" y="4308512"/>
          <a:ext cx="7153850" cy="210977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19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2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 userId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Use for storing data about number of people like a particular post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12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postId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who like that post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/>
        </p:nvSpPr>
        <p:spPr>
          <a:xfrm>
            <a:off x="1541930" y="523112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8. Event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38" name="Google Shape;338;p30"/>
          <p:cNvGraphicFramePr/>
          <p:nvPr>
            <p:extLst>
              <p:ext uri="{D42A27DB-BD31-4B8C-83A1-F6EECF244321}">
                <p14:modId xmlns:p14="http://schemas.microsoft.com/office/powerpoint/2010/main" val="749417212"/>
              </p:ext>
            </p:extLst>
          </p:nvPr>
        </p:nvGraphicFramePr>
        <p:xfrm>
          <a:off x="2159550" y="1190592"/>
          <a:ext cx="7280300" cy="4116500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149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createUserId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Unique, 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  Used for storing data for event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eventName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  Name of event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content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Unique, 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  Content of event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time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Date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  Time for event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tx1"/>
                          </a:solidFill>
                        </a:rPr>
                        <a:t>location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 Location of event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eventImage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 Event Images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/>
        </p:nvSpPr>
        <p:spPr>
          <a:xfrm>
            <a:off x="1317812" y="1957465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10. Job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44" name="Google Shape;344;p31"/>
          <p:cNvGraphicFramePr/>
          <p:nvPr>
            <p:extLst>
              <p:ext uri="{D42A27DB-BD31-4B8C-83A1-F6EECF244321}">
                <p14:modId xmlns:p14="http://schemas.microsoft.com/office/powerpoint/2010/main" val="2415462982"/>
              </p:ext>
            </p:extLst>
          </p:nvPr>
        </p:nvGraphicFramePr>
        <p:xfrm>
          <a:off x="1837793" y="2501153"/>
          <a:ext cx="8032325" cy="424027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33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createUserId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ObjectId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Unique ,Require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Use to store details about job post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Title of job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companyName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Unique, 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Name of company 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content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Content of particular job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jobImage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Image for apply job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tx1"/>
                          </a:solidFill>
                        </a:rPr>
                        <a:t>applicants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Number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Default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Applicants of user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5" name="Google Shape;345;p31"/>
          <p:cNvSpPr txBox="1"/>
          <p:nvPr/>
        </p:nvSpPr>
        <p:spPr>
          <a:xfrm>
            <a:off x="1317812" y="478289"/>
            <a:ext cx="6096000" cy="38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9. Job Categories Table:</a:t>
            </a:r>
            <a:endParaRPr sz="1200" dirty="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46" name="Google Shape;346;p31"/>
          <p:cNvGraphicFramePr/>
          <p:nvPr>
            <p:extLst>
              <p:ext uri="{D42A27DB-BD31-4B8C-83A1-F6EECF244321}">
                <p14:modId xmlns:p14="http://schemas.microsoft.com/office/powerpoint/2010/main" val="1439186274"/>
              </p:ext>
            </p:extLst>
          </p:nvPr>
        </p:nvGraphicFramePr>
        <p:xfrm>
          <a:off x="1837792" y="986362"/>
          <a:ext cx="8032325" cy="896225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216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Field Name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Type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chemeClr val="tx1"/>
                          </a:solidFill>
                        </a:rPr>
                        <a:t>Constraint</a:t>
                      </a:r>
                      <a:endParaRPr sz="1100" u="none" strike="noStrike" cap="none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1400" u="none" strike="noStrike" cap="none" dirty="0" err="1">
                          <a:solidFill>
                            <a:schemeClr val="tx1"/>
                          </a:solidFill>
                        </a:rPr>
                        <a:t>category_name</a:t>
                      </a:r>
                      <a:endParaRPr sz="11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String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Unique</a:t>
                      </a:r>
                      <a:endParaRPr sz="11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</a:rPr>
                        <a:t>,Require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dk1"/>
                          </a:solidFill>
                        </a:rPr>
                        <a:t>Use to store post categories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8297" y="948523"/>
            <a:ext cx="6158922" cy="509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"/>
          <p:cNvSpPr txBox="1"/>
          <p:nvPr/>
        </p:nvSpPr>
        <p:spPr>
          <a:xfrm>
            <a:off x="1078367" y="2999244"/>
            <a:ext cx="389184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NexUnity</a:t>
            </a:r>
            <a:endParaRPr sz="6600" b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/>
        </p:nvSpPr>
        <p:spPr>
          <a:xfrm>
            <a:off x="2306581" y="79015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Landing Page: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3457219" y="258269"/>
            <a:ext cx="6096000" cy="61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INPUT LAYOUTS</a:t>
            </a:r>
            <a:endParaRPr sz="3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Cambria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8197" y="1310579"/>
            <a:ext cx="8586395" cy="52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/>
          <p:nvPr/>
        </p:nvSpPr>
        <p:spPr>
          <a:xfrm>
            <a:off x="2030441" y="789383"/>
            <a:ext cx="194232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Sign Up Page:</a:t>
            </a:r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1" y="1530221"/>
            <a:ext cx="9673717" cy="476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2030441" y="789383"/>
            <a:ext cx="2909112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Email Verification:</a:t>
            </a:r>
            <a:endParaRPr/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1" y="1389611"/>
            <a:ext cx="9936245" cy="467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2030441" y="789383"/>
            <a:ext cx="2909112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Sign In Page:</a:t>
            </a:r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1" y="1339552"/>
            <a:ext cx="9838098" cy="467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/>
          <p:nvPr/>
        </p:nvSpPr>
        <p:spPr>
          <a:xfrm>
            <a:off x="2030441" y="789383"/>
            <a:ext cx="2909112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Forget Password:</a:t>
            </a:r>
            <a:endParaRPr/>
          </a:p>
        </p:txBody>
      </p:sp>
      <p:pic>
        <p:nvPicPr>
          <p:cNvPr id="377" name="Google Shape;37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1" y="1404866"/>
            <a:ext cx="9818423" cy="466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Forget Password Verification Code :</a:t>
            </a:r>
            <a:endParaRPr/>
          </a:p>
        </p:txBody>
      </p:sp>
      <p:pic>
        <p:nvPicPr>
          <p:cNvPr id="383" name="Google Shape;3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76563"/>
            <a:ext cx="9878008" cy="469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New Password Enter: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561756"/>
            <a:ext cx="9679779" cy="459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/>
          <p:nvPr/>
        </p:nvSpPr>
        <p:spPr>
          <a:xfrm>
            <a:off x="2077664" y="405925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Admin Dashboard:</a:t>
            </a:r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7664" y="960545"/>
            <a:ext cx="7754594" cy="575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Category Page(Admin):</a:t>
            </a:r>
            <a:endParaRPr/>
          </a:p>
        </p:txBody>
      </p:sp>
      <p:pic>
        <p:nvPicPr>
          <p:cNvPr id="401" name="Google Shape;40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6013"/>
            <a:ext cx="9651135" cy="4584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Add Category(Admin):</a:t>
            </a:r>
            <a:endParaRPr/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54830"/>
            <a:ext cx="9713236" cy="461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23A1-7D9D-9EA8-060C-F2771C41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164772"/>
          </a:xfrm>
        </p:spPr>
        <p:txBody>
          <a:bodyPr>
            <a:normAutofit/>
          </a:bodyPr>
          <a:lstStyle/>
          <a:p>
            <a:r>
              <a:rPr lang="en-US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Index</a:t>
            </a:r>
            <a:endParaRPr lang="en-IN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65FB-4531-FE5A-7465-270F4255A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28" y="2017485"/>
            <a:ext cx="9710296" cy="438331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Introduction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Project Profile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Hardware and Software Requirement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Used Technology’s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System Components</a:t>
            </a:r>
          </a:p>
          <a:p>
            <a:pPr>
              <a:lnSpc>
                <a:spcPct val="90000"/>
              </a:lnSpc>
            </a:pPr>
            <a:r>
              <a:rPr lang="en-US" b="1" dirty="0">
                <a:latin typeface="Amasis MT Pro" panose="020F0502020204030204" pitchFamily="18" charset="0"/>
              </a:rPr>
              <a:t>Project </a:t>
            </a:r>
            <a:r>
              <a:rPr lang="en-US" b="1" dirty="0" err="1">
                <a:latin typeface="Amasis MT Pro" panose="020F0502020204030204" pitchFamily="18" charset="0"/>
              </a:rPr>
              <a:t>modulewise</a:t>
            </a:r>
            <a:r>
              <a:rPr lang="en-US" b="1" dirty="0">
                <a:latin typeface="Amasis MT Pro" panose="020F0502020204030204" pitchFamily="18" charset="0"/>
              </a:rPr>
              <a:t> Objectives</a:t>
            </a:r>
          </a:p>
          <a:p>
            <a:pPr>
              <a:lnSpc>
                <a:spcPct val="90000"/>
              </a:lnSpc>
            </a:pPr>
            <a:r>
              <a:rPr lang="en-IN" b="1" dirty="0">
                <a:latin typeface="Amasis MT Pro" panose="020F0502020204030204" pitchFamily="18" charset="0"/>
                <a:ea typeface="Times New Roman"/>
                <a:cs typeface="Times New Roman"/>
                <a:sym typeface="Times New Roman"/>
              </a:rPr>
              <a:t>Context Level Data Flow Diagram</a:t>
            </a:r>
          </a:p>
          <a:p>
            <a:pPr>
              <a:lnSpc>
                <a:spcPct val="90000"/>
              </a:lnSpc>
            </a:pPr>
            <a:r>
              <a:rPr lang="en-IN" b="1" dirty="0">
                <a:latin typeface="Amasis MT Pro" panose="020F0502020204030204" pitchFamily="18" charset="0"/>
                <a:cs typeface="Times New Roman"/>
                <a:sym typeface="Times New Roman"/>
              </a:rPr>
              <a:t>Database Design</a:t>
            </a:r>
          </a:p>
          <a:p>
            <a:pPr>
              <a:lnSpc>
                <a:spcPct val="90000"/>
              </a:lnSpc>
            </a:pPr>
            <a:r>
              <a:rPr lang="en-IN" b="1" dirty="0">
                <a:latin typeface="Amasis MT Pro" panose="020F0502020204030204" pitchFamily="18" charset="0"/>
                <a:cs typeface="Times New Roman"/>
                <a:sym typeface="Times New Roman"/>
              </a:rPr>
              <a:t>Input Layout’s</a:t>
            </a:r>
          </a:p>
          <a:p>
            <a:pPr>
              <a:lnSpc>
                <a:spcPct val="90000"/>
              </a:lnSpc>
            </a:pPr>
            <a:r>
              <a:rPr lang="en-IN" sz="2400" b="1" dirty="0">
                <a:latin typeface="Times New Roman"/>
                <a:ea typeface="Times New Roman"/>
                <a:cs typeface="Times New Roman"/>
                <a:sym typeface="Times New Roman"/>
              </a:rPr>
              <a:t>Context Level Data Flow Diagram</a:t>
            </a:r>
            <a:endParaRPr lang="en-US" b="1" dirty="0">
              <a:latin typeface="Amasis MT Pro" panose="020F0502020204030204" pitchFamily="18" charset="0"/>
            </a:endParaRPr>
          </a:p>
          <a:p>
            <a:pPr>
              <a:lnSpc>
                <a:spcPct val="90000"/>
              </a:lnSpc>
            </a:pPr>
            <a:endParaRPr lang="en-US" b="1" dirty="0">
              <a:latin typeface="Amasis MT Pro" panose="020F0502020204030204" pitchFamily="18" charset="0"/>
            </a:endParaRPr>
          </a:p>
          <a:p>
            <a:pPr>
              <a:lnSpc>
                <a:spcPct val="90000"/>
              </a:lnSpc>
            </a:pPr>
            <a:endParaRPr lang="en-US" b="1" dirty="0">
              <a:latin typeface="Amasis MT Pro" panose="020F0502020204030204" pitchFamily="18" charset="0"/>
            </a:endParaRPr>
          </a:p>
          <a:p>
            <a:pPr>
              <a:lnSpc>
                <a:spcPct val="90000"/>
              </a:lnSpc>
            </a:pPr>
            <a:endParaRPr lang="en-US" b="1" dirty="0">
              <a:latin typeface="Amasis MT Pro" panose="020F0502020204030204" pitchFamily="18" charset="0"/>
            </a:endParaRPr>
          </a:p>
          <a:p>
            <a:pPr>
              <a:lnSpc>
                <a:spcPct val="90000"/>
              </a:lnSpc>
            </a:pPr>
            <a:endParaRPr lang="en-US" b="1" dirty="0">
              <a:latin typeface="Amasis MT Pro" panose="020F0502020204030204" pitchFamily="18" charset="0"/>
            </a:endParaRPr>
          </a:p>
          <a:p>
            <a:pPr>
              <a:lnSpc>
                <a:spcPct val="90000"/>
              </a:lnSpc>
            </a:pPr>
            <a:endParaRPr lang="en-IN" b="1" dirty="0">
              <a:latin typeface="Amasis MT Pro" panose="020F05020202040302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Update Category(Admin):</a:t>
            </a:r>
            <a:endParaRPr/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561756"/>
            <a:ext cx="9488129" cy="450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Delete Category(Admin):</a:t>
            </a:r>
            <a:endParaRPr/>
          </a:p>
        </p:txBody>
      </p:sp>
      <p:pic>
        <p:nvPicPr>
          <p:cNvPr id="419" name="Google Shape;41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63943"/>
            <a:ext cx="9220266" cy="522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Community Page(Admin):</a:t>
            </a:r>
            <a:endParaRPr/>
          </a:p>
        </p:txBody>
      </p:sp>
      <p:pic>
        <p:nvPicPr>
          <p:cNvPr id="425" name="Google Shape;42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44501"/>
            <a:ext cx="9309913" cy="53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Community Filter(Admin):</a:t>
            </a:r>
            <a:endParaRPr/>
          </a:p>
        </p:txBody>
      </p:sp>
      <p:pic>
        <p:nvPicPr>
          <p:cNvPr id="431" name="Google Shape;43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5421" y="1864932"/>
            <a:ext cx="4341158" cy="366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Event Page(Admin):</a:t>
            </a:r>
            <a:endParaRPr/>
          </a:p>
        </p:txBody>
      </p:sp>
      <p:pic>
        <p:nvPicPr>
          <p:cNvPr id="437" name="Google Shape;4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8242"/>
            <a:ext cx="9327842" cy="50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Add Event(Admin):</a:t>
            </a: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07708"/>
            <a:ext cx="9345772" cy="5254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Update Event(Admin):</a:t>
            </a:r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77458"/>
            <a:ext cx="9462313" cy="512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Delete Event(Admin):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54673"/>
            <a:ext cx="9291984" cy="510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Job Page(Admin):</a:t>
            </a:r>
            <a:endParaRPr/>
          </a:p>
        </p:txBody>
      </p:sp>
      <p:pic>
        <p:nvPicPr>
          <p:cNvPr id="461" name="Google Shape;4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74153"/>
            <a:ext cx="9130619" cy="51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User Page(Admin):</a:t>
            </a:r>
            <a:endParaRPr/>
          </a:p>
        </p:txBody>
      </p:sp>
      <p:pic>
        <p:nvPicPr>
          <p:cNvPr id="467" name="Google Shape;46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392349"/>
            <a:ext cx="8960289" cy="5098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4400">
                <a:solidFill>
                  <a:schemeClr val="tx1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Introduction</a:t>
            </a:r>
            <a:endParaRPr lang="en-US" sz="4400" dirty="0">
              <a:solidFill>
                <a:schemeClr val="tx1"/>
              </a:solidFill>
              <a:effectLst/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783976" y="1887667"/>
            <a:ext cx="8624047" cy="42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Noto Sans Symbols"/>
              <a:buChar char="∙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Well, our site name is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NexUnity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. The meaning of 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NexUnity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is upcoming generation and community.</a:t>
            </a:r>
            <a:endParaRPr lang="en-US" dirty="0"/>
          </a:p>
          <a:p>
            <a:pPr marL="0" marR="0" lvl="0" indent="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Noto Sans Symbols"/>
              <a:buChar char="∙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The main purpose behind creating this project is that  people of the community can communicate and engage each other easily by using digital interactions . </a:t>
            </a:r>
            <a:endParaRPr lang="en-US" dirty="0"/>
          </a:p>
          <a:p>
            <a:pPr marL="342900" marR="0" lvl="0" indent="-2286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Noto Sans Symbols"/>
              <a:buChar char="∙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NexUnity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has many features same as other social medias. It provides many features, such as : communication, sharing, and collaboration within these familial networks. Users can engage with one another through messaging, sharing updates, photos, and memories, strengthening bonds across generations and geographical distances.</a:t>
            </a:r>
            <a:endParaRPr lang="en-US" dirty="0"/>
          </a:p>
          <a:p>
            <a:pPr marL="342900" marR="0" lvl="0" indent="-2286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Noto Sans Symbols"/>
              <a:buChar char="∙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Additionally, User as well as Admin have authority to create “ Community Account “ .</a:t>
            </a:r>
            <a:endParaRPr lang="en-US" dirty="0"/>
          </a:p>
          <a:p>
            <a:pPr marL="342900" marR="0" lvl="0" indent="-2286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Noto Sans Symbols"/>
              <a:buChar char="∙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Moreover ,in this site not contains only other social media features but also used some  advanced features , For instance :  News , Events , Jobs , and so on.</a:t>
            </a:r>
            <a:endParaRPr lang="en-US"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User Page Filter(Admin):</a:t>
            </a:r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272" y="1284417"/>
            <a:ext cx="3237771" cy="240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2936" y="1155958"/>
            <a:ext cx="3237772" cy="307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09822" y="1155958"/>
            <a:ext cx="3082178" cy="28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2435" y="4413650"/>
            <a:ext cx="3953903" cy="22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User Dashboard:</a:t>
            </a:r>
            <a:endParaRPr/>
          </a:p>
        </p:txBody>
      </p:sp>
      <p:pic>
        <p:nvPicPr>
          <p:cNvPr id="482" name="Google Shape;48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85421"/>
            <a:ext cx="8682384" cy="532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Users View Page(User):</a:t>
            </a:r>
            <a:endParaRPr/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59667"/>
            <a:ext cx="9238195" cy="53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Single User Profile(User):</a:t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5479"/>
            <a:ext cx="8621841" cy="545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Add Post In Community(User):</a:t>
            </a:r>
            <a:endParaRPr/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8972"/>
            <a:ext cx="8933395" cy="528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Add Post In Prsonal(User):</a:t>
            </a:r>
            <a:endParaRPr/>
          </a:p>
        </p:txBody>
      </p:sp>
      <p:pic>
        <p:nvPicPr>
          <p:cNvPr id="506" name="Google Shape;50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40871"/>
            <a:ext cx="9076831" cy="5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Community Page(User):</a:t>
            </a:r>
            <a:endParaRPr/>
          </a:p>
        </p:txBody>
      </p:sp>
      <p:pic>
        <p:nvPicPr>
          <p:cNvPr id="512" name="Google Shape;51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501849"/>
            <a:ext cx="9318878" cy="5194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Joint Community(User):</a:t>
            </a:r>
            <a:endParaRPr/>
          </a:p>
        </p:txBody>
      </p:sp>
      <p:pic>
        <p:nvPicPr>
          <p:cNvPr id="518" name="Google Shape;51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65729"/>
            <a:ext cx="8834784" cy="507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Other Community(User):</a:t>
            </a:r>
            <a:endParaRPr/>
          </a:p>
        </p:txBody>
      </p:sp>
      <p:pic>
        <p:nvPicPr>
          <p:cNvPr id="524" name="Google Shape;52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18721"/>
            <a:ext cx="9220266" cy="508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/>
          <p:nvPr/>
        </p:nvSpPr>
        <p:spPr>
          <a:xfrm>
            <a:off x="2030440" y="789383"/>
            <a:ext cx="5571631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Logged In User( Created Community Details):</a:t>
            </a:r>
            <a:endParaRPr/>
          </a:p>
        </p:txBody>
      </p:sp>
      <p:pic>
        <p:nvPicPr>
          <p:cNvPr id="530" name="Google Shape;53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33886"/>
            <a:ext cx="9121654" cy="514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>
            <a:spLocks noGrp="1"/>
          </p:cNvSpPr>
          <p:nvPr>
            <p:ph type="title"/>
          </p:nvPr>
        </p:nvSpPr>
        <p:spPr>
          <a:xfrm>
            <a:off x="3820884" y="586210"/>
            <a:ext cx="4550229" cy="78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dirty="0">
                <a:latin typeface="Georgia Pro Black" panose="02040A02050405020203" pitchFamily="18" charset="0"/>
                <a:ea typeface="ADLaM Display" panose="02010000000000000000" pitchFamily="2" charset="0"/>
                <a:cs typeface="Times New Roman"/>
                <a:sym typeface="Times New Roman"/>
              </a:rPr>
              <a:t>P</a:t>
            </a:r>
            <a:r>
              <a:rPr lang="en-IN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roject</a:t>
            </a:r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 </a:t>
            </a:r>
            <a:r>
              <a:rPr lang="en-IN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ProfiLe</a:t>
            </a:r>
            <a:endParaRPr u="sng" dirty="0">
              <a:solidFill>
                <a:schemeClr val="dk1"/>
              </a:solidFill>
            </a:endParaRPr>
          </a:p>
        </p:txBody>
      </p:sp>
      <p:graphicFrame>
        <p:nvGraphicFramePr>
          <p:cNvPr id="167" name="Google Shape;167;p5"/>
          <p:cNvGraphicFramePr/>
          <p:nvPr>
            <p:extLst>
              <p:ext uri="{D42A27DB-BD31-4B8C-83A1-F6EECF244321}">
                <p14:modId xmlns:p14="http://schemas.microsoft.com/office/powerpoint/2010/main" val="121310085"/>
              </p:ext>
            </p:extLst>
          </p:nvPr>
        </p:nvGraphicFramePr>
        <p:xfrm>
          <a:off x="3117225" y="1736907"/>
          <a:ext cx="5957546" cy="4534883"/>
        </p:xfrm>
        <a:graphic>
          <a:graphicData uri="http://schemas.openxmlformats.org/drawingml/2006/table">
            <a:tbl>
              <a:tblPr firstRow="1" bandRow="1">
                <a:noFill/>
                <a:tableStyleId>{9F0B7E31-ECD2-4B39-87AC-CBE67B200682}</a:tableStyleId>
              </a:tblPr>
              <a:tblGrid>
                <a:gridCol w="2401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47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800" u="none" strike="noStrike" cap="none" dirty="0">
                          <a:solidFill>
                            <a:schemeClr val="tx1"/>
                          </a:solidFill>
                        </a:rPr>
                        <a:t>Project Type </a:t>
                      </a:r>
                      <a:endParaRPr sz="28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u="none" strike="noStrike" cap="none" dirty="0">
                          <a:solidFill>
                            <a:schemeClr val="tx1"/>
                          </a:solidFill>
                        </a:rPr>
                        <a:t>Website</a:t>
                      </a:r>
                      <a:endParaRPr sz="320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2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Project Title 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10365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 NexUnity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10365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Front End 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 ReactJs , JavaScript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Back End 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 NodeJS, TypeScript, ExpressJS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Data Base: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 MongoDb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6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Internal Guide 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 dirty="0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Submitted To :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 Prabhu BCA College</a:t>
                      </a:r>
                      <a:endParaRPr sz="2000" u="none" strike="noStrike" cap="none" dirty="0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51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86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u="none" strike="noStrike" cap="none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Developed By:</a:t>
                      </a:r>
                      <a:endParaRPr sz="2000" u="none" strike="noStrike" cap="none" dirty="0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</a:rPr>
                        <a:t>Jenil B Rangpariya</a:t>
                      </a:r>
                      <a:endParaRPr lang="en-IN" sz="2000" b="0" u="none" strike="noStrike" cap="none" dirty="0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Calibri"/>
                          <a:cs typeface="Calibri"/>
                          <a:sym typeface="Calibri"/>
                        </a:rPr>
                        <a:t>Divya I Jadav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Amasis MT Pro" panose="02040504050005020304" pitchFamily="18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475" marR="7475" marT="97675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Single Community(User):</a:t>
            </a:r>
            <a:endParaRPr/>
          </a:p>
        </p:txBody>
      </p:sp>
      <p:pic>
        <p:nvPicPr>
          <p:cNvPr id="536" name="Google Shape;53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36183"/>
            <a:ext cx="8807889" cy="51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Jobs Page(User):</a:t>
            </a:r>
            <a:endParaRPr/>
          </a:p>
        </p:txBody>
      </p:sp>
      <p:pic>
        <p:nvPicPr>
          <p:cNvPr id="542" name="Google Shape;54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84592"/>
            <a:ext cx="9103725" cy="476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Add Jobs(User):</a:t>
            </a:r>
            <a:endParaRPr/>
          </a:p>
        </p:txBody>
      </p:sp>
      <p:pic>
        <p:nvPicPr>
          <p:cNvPr id="548" name="Google Shape;54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92891"/>
            <a:ext cx="9265089" cy="514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Edit Jobs(User):</a:t>
            </a:r>
            <a:endParaRPr/>
          </a:p>
        </p:txBody>
      </p:sp>
      <p:pic>
        <p:nvPicPr>
          <p:cNvPr id="554" name="Google Shape;55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04284"/>
            <a:ext cx="9076831" cy="519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Delete Jobs(User):</a:t>
            </a:r>
            <a:endParaRPr/>
          </a:p>
        </p:txBody>
      </p:sp>
      <p:pic>
        <p:nvPicPr>
          <p:cNvPr id="560" name="Google Shape;56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99179"/>
            <a:ext cx="9023042" cy="497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Apply Jobs(User):</a:t>
            </a:r>
            <a:endParaRPr/>
          </a:p>
        </p:txBody>
      </p:sp>
      <p:pic>
        <p:nvPicPr>
          <p:cNvPr id="566" name="Google Shape;56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534" y="1268899"/>
            <a:ext cx="7687301" cy="534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8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Event Page(User):</a:t>
            </a:r>
            <a:endParaRPr/>
          </a:p>
        </p:txBody>
      </p:sp>
      <p:pic>
        <p:nvPicPr>
          <p:cNvPr id="572" name="Google Shape;57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2230" y="789383"/>
            <a:ext cx="2830830" cy="535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9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Today’s Events Page(User):</a:t>
            </a:r>
            <a:endParaRPr/>
          </a:p>
        </p:txBody>
      </p:sp>
      <p:pic>
        <p:nvPicPr>
          <p:cNvPr id="578" name="Google Shape;57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98656"/>
            <a:ext cx="8646525" cy="517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Upcoming Events Page(User):</a:t>
            </a:r>
            <a:endParaRPr/>
          </a:p>
        </p:txBody>
      </p:sp>
      <p:pic>
        <p:nvPicPr>
          <p:cNvPr id="584" name="Google Shape;58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9475"/>
            <a:ext cx="9175442" cy="527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Past Events(User):</a:t>
            </a:r>
            <a:endParaRPr/>
          </a:p>
        </p:txBody>
      </p:sp>
      <p:pic>
        <p:nvPicPr>
          <p:cNvPr id="590" name="Google Shape;590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23228"/>
            <a:ext cx="8646525" cy="502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7"/>
          <p:cNvGraphicFramePr/>
          <p:nvPr>
            <p:extLst>
              <p:ext uri="{D42A27DB-BD31-4B8C-83A1-F6EECF244321}">
                <p14:modId xmlns:p14="http://schemas.microsoft.com/office/powerpoint/2010/main" val="194984408"/>
              </p:ext>
            </p:extLst>
          </p:nvPr>
        </p:nvGraphicFramePr>
        <p:xfrm>
          <a:off x="2432207" y="1143903"/>
          <a:ext cx="6351325" cy="2699966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63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i="0" u="none" strike="noStrike" cap="none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  <a:sym typeface="Times New Roman"/>
                        </a:rPr>
                        <a:t>Software Requirements :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Operating system                    Windows10 pro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Browser                          Chrome , Internet Explorer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                                 MongoDB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i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Tools                                       VS code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8" name="Google Shape;178;p7"/>
          <p:cNvGraphicFramePr/>
          <p:nvPr>
            <p:extLst>
              <p:ext uri="{D42A27DB-BD31-4B8C-83A1-F6EECF244321}">
                <p14:modId xmlns:p14="http://schemas.microsoft.com/office/powerpoint/2010/main" val="2949461455"/>
              </p:ext>
            </p:extLst>
          </p:nvPr>
        </p:nvGraphicFramePr>
        <p:xfrm>
          <a:off x="2432209" y="4455459"/>
          <a:ext cx="5478077" cy="2101066"/>
        </p:xfrm>
        <a:graphic>
          <a:graphicData uri="http://schemas.openxmlformats.org/drawingml/2006/table">
            <a:tbl>
              <a:tblPr firstRow="1" firstCol="1" bandRow="1">
                <a:noFill/>
                <a:tableStyleId>{9F0B7E31-ECD2-4B39-87AC-CBE67B200682}</a:tableStyleId>
              </a:tblPr>
              <a:tblGrid>
                <a:gridCol w="5478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2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0" u="none" strike="noStrike" cap="none" dirty="0">
                          <a:solidFill>
                            <a:schemeClr val="tx1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  <a:sym typeface="Times New Roman"/>
                        </a:rPr>
                        <a:t>Hardware Requirements :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 dirty="0">
                        <a:solidFill>
                          <a:schemeClr val="tx1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 Disk                                       100GB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RAM                                               4GB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u="none" strike="noStrike" cap="none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Processor                                         Intel core i5 or Higher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News Page(User):</a:t>
            </a:r>
            <a:endParaRPr/>
          </a:p>
        </p:txBody>
      </p:sp>
      <p:pic>
        <p:nvPicPr>
          <p:cNvPr id="596" name="Google Shape;59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44570"/>
            <a:ext cx="8933395" cy="51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Contact Us Page(User):</a:t>
            </a:r>
            <a:endParaRPr/>
          </a:p>
        </p:txBody>
      </p:sp>
      <p:pic>
        <p:nvPicPr>
          <p:cNvPr id="602" name="Google Shape;602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297492"/>
            <a:ext cx="9067866" cy="53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4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About Us Page(User):</a:t>
            </a:r>
            <a:endParaRPr/>
          </a:p>
        </p:txBody>
      </p:sp>
      <p:pic>
        <p:nvPicPr>
          <p:cNvPr id="608" name="Google Shape;60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325488"/>
            <a:ext cx="9076831" cy="531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5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Notification(User):</a:t>
            </a:r>
            <a:endParaRPr/>
          </a:p>
        </p:txBody>
      </p:sp>
      <p:pic>
        <p:nvPicPr>
          <p:cNvPr id="614" name="Google Shape;61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30952"/>
            <a:ext cx="8226649" cy="505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6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Community Post View(User):</a:t>
            </a:r>
            <a:endParaRPr/>
          </a:p>
        </p:txBody>
      </p:sp>
      <p:pic>
        <p:nvPicPr>
          <p:cNvPr id="620" name="Google Shape;620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47576"/>
            <a:ext cx="5948148" cy="515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Prsonal Post View(User):</a:t>
            </a:r>
            <a:endParaRPr/>
          </a:p>
        </p:txBody>
      </p:sp>
      <p:pic>
        <p:nvPicPr>
          <p:cNvPr id="626" name="Google Shape;62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49581"/>
            <a:ext cx="5715066" cy="532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8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View Image(User):</a:t>
            </a:r>
            <a:endParaRPr/>
          </a:p>
        </p:txBody>
      </p:sp>
      <p:pic>
        <p:nvPicPr>
          <p:cNvPr id="632" name="Google Shape;63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358004"/>
            <a:ext cx="6790831" cy="5293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Like Post(User):</a:t>
            </a:r>
            <a:endParaRPr/>
          </a:p>
        </p:txBody>
      </p:sp>
      <p:pic>
        <p:nvPicPr>
          <p:cNvPr id="638" name="Google Shape;638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11325"/>
            <a:ext cx="6871513" cy="512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0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Edit &amp; Delete Comment(User):</a:t>
            </a:r>
            <a:endParaRPr/>
          </a:p>
        </p:txBody>
      </p:sp>
      <p:pic>
        <p:nvPicPr>
          <p:cNvPr id="644" name="Google Shape;64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39" y="1456149"/>
            <a:ext cx="8198289" cy="509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Profile Setting(User):</a:t>
            </a:r>
            <a:endParaRPr/>
          </a:p>
        </p:txBody>
      </p:sp>
      <p:pic>
        <p:nvPicPr>
          <p:cNvPr id="650" name="Google Shape;65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02778"/>
            <a:ext cx="8395513" cy="5304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 txBox="1"/>
          <p:nvPr/>
        </p:nvSpPr>
        <p:spPr>
          <a:xfrm>
            <a:off x="3307975" y="748141"/>
            <a:ext cx="6096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TECHNOLOGY USED</a:t>
            </a:r>
            <a:endParaRPr sz="4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1235" y="2204571"/>
            <a:ext cx="3027907" cy="1560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3887" y="4415917"/>
            <a:ext cx="3294062" cy="16585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408" y="1956875"/>
            <a:ext cx="2731135" cy="205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65188" y="4415917"/>
            <a:ext cx="3027907" cy="165856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32810" y="2198888"/>
            <a:ext cx="3055144" cy="15659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2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Account Related Advanced Setting(User):</a:t>
            </a:r>
            <a:endParaRPr/>
          </a:p>
        </p:txBody>
      </p:sp>
      <p:pic>
        <p:nvPicPr>
          <p:cNvPr id="656" name="Google Shape;656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899304"/>
            <a:ext cx="8924431" cy="2771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3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Change Account Password(User):</a:t>
            </a:r>
            <a:endParaRPr/>
          </a:p>
        </p:txBody>
      </p:sp>
      <p:pic>
        <p:nvPicPr>
          <p:cNvPr id="662" name="Google Shape;662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355072"/>
            <a:ext cx="8207254" cy="471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/>
          <p:nvPr/>
        </p:nvSpPr>
        <p:spPr>
          <a:xfrm>
            <a:off x="2030440" y="789383"/>
            <a:ext cx="4728947" cy="36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1800" b="1">
                <a:latin typeface="Times New Roman"/>
                <a:ea typeface="Times New Roman"/>
                <a:cs typeface="Times New Roman"/>
                <a:sym typeface="Times New Roman"/>
              </a:rPr>
              <a:t>Logout(User):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440" y="1405180"/>
            <a:ext cx="8664454" cy="523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5"/>
          <p:cNvSpPr txBox="1"/>
          <p:nvPr/>
        </p:nvSpPr>
        <p:spPr>
          <a:xfrm>
            <a:off x="1364343" y="1079407"/>
            <a:ext cx="10522856" cy="545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u="sng" dirty="0">
                <a:latin typeface="Times New Roman"/>
                <a:ea typeface="Times New Roman"/>
                <a:cs typeface="Times New Roman"/>
                <a:sym typeface="Times New Roman"/>
              </a:rPr>
              <a:t> Limitations of System</a:t>
            </a:r>
            <a:endParaRPr sz="1100" dirty="0">
              <a:latin typeface="Cambria"/>
              <a:ea typeface="Cambria"/>
              <a:cs typeface="Cambria"/>
              <a:sym typeface="Cambria"/>
            </a:endParaRPr>
          </a:p>
          <a:p>
            <a:pPr marL="173990" marR="0" lvl="0" indent="0" algn="just" rtl="0">
              <a:lnSpc>
                <a:spcPct val="99000"/>
              </a:lnSpc>
              <a:spcBef>
                <a:spcPts val="1360"/>
              </a:spcBef>
              <a:spcAft>
                <a:spcPts val="0"/>
              </a:spcAft>
              <a:buNone/>
            </a:pPr>
            <a:r>
              <a:rPr lang="en-IN" sz="1200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100" dirty="0">
              <a:latin typeface="Cambria"/>
              <a:ea typeface="Cambria"/>
              <a:cs typeface="Cambria"/>
              <a:sym typeface="Cambria"/>
            </a:endParaRPr>
          </a:p>
          <a:p>
            <a:pPr marL="742950" marR="1118870" lvl="1" indent="-285750" algn="just" rtl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Net connection requiring to run this system.</a:t>
            </a:r>
            <a:endParaRPr dirty="0"/>
          </a:p>
          <a:p>
            <a:pPr marL="742950" marR="1118870" lvl="1" indent="-285750" algn="just" rtl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It will take a time to send OTP on particular email address because using </a:t>
            </a:r>
            <a:r>
              <a:rPr lang="en-IN" sz="1400" b="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nodemailer</a:t>
            </a: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 authentication and human verification .</a:t>
            </a:r>
            <a:endParaRPr dirty="0"/>
          </a:p>
          <a:p>
            <a:pPr marL="742950" marR="1118870" lvl="1" indent="-285750" algn="just" rtl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It has also some limitations : Privacy issues , Fake news ,Cyber bullying , addiction , and many more . </a:t>
            </a:r>
            <a:r>
              <a:rPr lang="en-IN" sz="1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742950" marR="1118870" lvl="1" indent="-285750" algn="just" rtl="0">
              <a:lnSpc>
                <a:spcPct val="150000"/>
              </a:lnSpc>
              <a:spcBef>
                <a:spcPts val="4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u="sng" dirty="0">
                <a:latin typeface="Times New Roman"/>
                <a:ea typeface="Times New Roman"/>
                <a:cs typeface="Times New Roman"/>
                <a:sym typeface="Times New Roman"/>
              </a:rPr>
              <a:t>Future Enhancement of System</a:t>
            </a:r>
            <a:endParaRPr sz="1100" dirty="0"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IN" sz="1600" b="1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100" dirty="0">
              <a:latin typeface="Cambria"/>
              <a:ea typeface="Cambria"/>
              <a:cs typeface="Cambria"/>
              <a:sym typeface="Cambria"/>
            </a:endParaRPr>
          </a:p>
          <a:p>
            <a:pPr marL="742950" marR="0" lvl="1" indent="-285750" algn="just" rtl="0">
              <a:lnSpc>
                <a:spcPct val="115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Let people follow each other to make connections and chat.</a:t>
            </a:r>
            <a:endParaRPr dirty="0"/>
          </a:p>
          <a:p>
            <a:pPr marL="742950" marR="0" lvl="1" indent="-285750" algn="just" rtl="0">
              <a:lnSpc>
                <a:spcPct val="115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Allow users to like and comment on posts to show appreciation and start conversations.</a:t>
            </a:r>
            <a:endParaRPr dirty="0"/>
          </a:p>
          <a:p>
            <a:pPr marL="742950" marR="0" lvl="1" indent="-285750" algn="just" rtl="0">
              <a:lnSpc>
                <a:spcPct val="115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Notify users about job openings that match their skills or interests to help them find work.</a:t>
            </a:r>
            <a:endParaRPr dirty="0"/>
          </a:p>
          <a:p>
            <a:pPr marL="742950" marR="0" lvl="1" indent="-285750" algn="just" rtl="0">
              <a:lnSpc>
                <a:spcPct val="115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Give users a way to share their thoughts and get support if they have problems.</a:t>
            </a:r>
            <a:endParaRPr dirty="0"/>
          </a:p>
          <a:p>
            <a:pPr marL="742950" marR="0" lvl="1" indent="-285750" algn="just" rtl="0">
              <a:lnSpc>
                <a:spcPct val="115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Make sure posts and interactions follow the rules to keep the platform friendly.</a:t>
            </a:r>
            <a:endParaRPr dirty="0"/>
          </a:p>
          <a:p>
            <a:pPr marL="742950" marR="0" lvl="1" indent="-285750" algn="just" rtl="0">
              <a:lnSpc>
                <a:spcPct val="115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IN" sz="1400" b="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Keep user information safe and follow rules about privacy to build trust.</a:t>
            </a:r>
            <a:endParaRPr dirty="0"/>
          </a:p>
        </p:txBody>
      </p:sp>
      <p:sp>
        <p:nvSpPr>
          <p:cNvPr id="674" name="Google Shape;674;p85"/>
          <p:cNvSpPr txBox="1"/>
          <p:nvPr/>
        </p:nvSpPr>
        <p:spPr>
          <a:xfrm>
            <a:off x="1752600" y="405723"/>
            <a:ext cx="945776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LIMITATION AND FUTURE SCOPE ENHANCE</a:t>
            </a:r>
            <a:endParaRPr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Picture 69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95" name="Picture 694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679" name="Google Shape;679;p86"/>
          <p:cNvSpPr txBox="1"/>
          <p:nvPr/>
        </p:nvSpPr>
        <p:spPr>
          <a:xfrm>
            <a:off x="4687410" y="1803405"/>
            <a:ext cx="6132990" cy="182509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dirty="0">
                <a:latin typeface="+mj-lt"/>
                <a:ea typeface="+mj-ea"/>
                <a:cs typeface="+mj-cs"/>
                <a:sym typeface="Times New Roman"/>
              </a:rPr>
              <a:t>Thank You !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96" name="Graphic 695" descr="Smiling Face with No Fill">
            <a:extLst>
              <a:ext uri="{FF2B5EF4-FFF2-40B4-BE49-F238E27FC236}">
                <a16:creationId xmlns:a16="http://schemas.microsoft.com/office/drawing/2014/main" id="{7726DEB5-967C-801C-525B-F789B86C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4752" y="1801368"/>
            <a:ext cx="2660904" cy="2660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/>
        </p:nvSpPr>
        <p:spPr>
          <a:xfrm>
            <a:off x="1909910" y="1448328"/>
            <a:ext cx="60960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System Components:</a:t>
            </a:r>
            <a:endParaRPr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Calibri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1909910" y="3429000"/>
            <a:ext cx="6096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/>
        </p:nvSpPr>
        <p:spPr>
          <a:xfrm>
            <a:off x="4916714" y="1219718"/>
            <a:ext cx="235857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Times New Roman"/>
              </a:rPr>
              <a:t>SCOPE</a:t>
            </a:r>
            <a:endParaRPr sz="5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Trebuchet MS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2653552" y="2718404"/>
            <a:ext cx="6884894" cy="326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537845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IN" sz="2000" dirty="0">
                <a:latin typeface="Times New Roman"/>
                <a:ea typeface="Times New Roman"/>
                <a:cs typeface="Times New Roman"/>
                <a:sym typeface="Times New Roman"/>
              </a:rPr>
              <a:t>The primary objective of the Social Media Website is to enhance user satisfaction by providing a platform for seamless social interaction and content sharing. The system enables users to engage with their desired content and connections within minutes, fostering a convenient and enjoyable social media experience.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37845" lvl="0" indent="0" algn="just" rtl="0">
              <a:lnSpc>
                <a:spcPct val="115000"/>
              </a:lnSpc>
              <a:spcBef>
                <a:spcPts val="445"/>
              </a:spcBef>
              <a:spcAft>
                <a:spcPts val="0"/>
              </a:spcAft>
              <a:buNone/>
            </a:pP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63</TotalTime>
  <Words>1311</Words>
  <Application>Microsoft Office PowerPoint</Application>
  <PresentationFormat>Widescreen</PresentationFormat>
  <Paragraphs>383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ADLaM Display</vt:lpstr>
      <vt:lpstr>Amasis MT Pro</vt:lpstr>
      <vt:lpstr>Arial</vt:lpstr>
      <vt:lpstr>Calibri</vt:lpstr>
      <vt:lpstr>Cambria</vt:lpstr>
      <vt:lpstr>Century Gothic</vt:lpstr>
      <vt:lpstr>Georgia Pro Black</vt:lpstr>
      <vt:lpstr>Noto Sans Symbols</vt:lpstr>
      <vt:lpstr>Times New Roman</vt:lpstr>
      <vt:lpstr>Trebuchet MS</vt:lpstr>
      <vt:lpstr>Vapor Trail</vt:lpstr>
      <vt:lpstr>PowerPoint Presentation</vt:lpstr>
      <vt:lpstr>PowerPoint Presentation</vt:lpstr>
      <vt:lpstr>Index</vt:lpstr>
      <vt:lpstr>Introduction</vt:lpstr>
      <vt:lpstr>Project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Nidhi Dodiya</dc:creator>
  <cp:lastModifiedBy>Jenil Rangpariya</cp:lastModifiedBy>
  <cp:revision>8</cp:revision>
  <dcterms:created xsi:type="dcterms:W3CDTF">2024-03-20T15:54:59Z</dcterms:created>
  <dcterms:modified xsi:type="dcterms:W3CDTF">2025-04-09T04:49:09Z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2025-04-06T11:08:37Z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3d26fc16-7393-49f1-a51a-28c535fab72f</vt:lpwstr>
  </property>
  <property fmtid="{D5CDD505-2E9C-101B-9397-08002B2CF9AE}" pid="7" name="MSIP_Label_defa4170-0d19-0005-0004-bc88714345d2_ActionId">
    <vt:lpwstr>80700142-6d0d-4f04-acb8-bea95eca3e83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